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Moderna: Programming the Medicine of the Future with mRNA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Case Study in Digital Biology &amp; AI-Driven Biotech Innovation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106" y="368498"/>
            <a:ext cx="536067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Biology is Becoming Programmable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9106" y="988338"/>
            <a:ext cx="6702028" cy="837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Biology = Code</a:t>
            </a:r>
            <a:endParaRPr lang="en-US" sz="5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06" y="2177772"/>
            <a:ext cx="6682621" cy="668262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486293" y="2177772"/>
            <a:ext cx="301585" cy="301585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6" name="Text 3"/>
          <p:cNvSpPr/>
          <p:nvPr/>
        </p:nvSpPr>
        <p:spPr>
          <a:xfrm>
            <a:off x="7921823" y="2223730"/>
            <a:ext cx="1757839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mRNA = Paradigm Shift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21823" y="2566988"/>
            <a:ext cx="624709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Fundamentally changed how we conceptualise and create medicine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7486293" y="3049429"/>
            <a:ext cx="301585" cy="301585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7921823" y="3095387"/>
            <a:ext cx="192524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AI/ML = Design Backbone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921823" y="3438644"/>
            <a:ext cx="624709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intelligence now integral to modern drug discovery and optimisation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7486293" y="3921085"/>
            <a:ext cx="301585" cy="301585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7921823" y="3967043"/>
            <a:ext cx="1675448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Proven Impact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921823" y="4310301"/>
            <a:ext cx="624709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Validated technology with expanding clinical applications and market success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486293" y="4792742"/>
            <a:ext cx="301585" cy="301585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5" name="Text 12"/>
          <p:cNvSpPr/>
          <p:nvPr/>
        </p:nvSpPr>
        <p:spPr>
          <a:xfrm>
            <a:off x="7921823" y="4838700"/>
            <a:ext cx="1675448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Blueprint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921823" y="5181957"/>
            <a:ext cx="624709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Scientists and software engineers co-creating the medicine of tomorrow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69106" y="9161859"/>
            <a:ext cx="13692187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Moderna's journey proves that biology can be programmed with the same precision, speed, and iterative improvement cycles as software — representing the convergence of computational science and molecular biology.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Roadmap Ahead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79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Moderna operates more like a technology company than a traditional pharmaceutical firm — their approach is fundamentally digital, data-driven, and built on iterative design cycles.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388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93914"/>
            <a:ext cx="640794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868222"/>
            <a:ext cx="3542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mRNA Digital Platform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35864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foundational technology that enables programmable medicine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28548" y="33388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693914"/>
            <a:ext cx="6408063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8548" y="3868222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Code to Cure Workflow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28548" y="435864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How digital biology transforms genetic sequences into therapeutic interventions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48128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813703"/>
            <a:ext cx="6407944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3790" y="6010632"/>
            <a:ext cx="4534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Integration &amp; Success Stories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650105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accelerating discovery and clinical outcomes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428548" y="548128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813703"/>
            <a:ext cx="6408063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8548" y="6010632"/>
            <a:ext cx="4108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Market Impact &amp; Future Vision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8548" y="650105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Challenges navigated and the expanding pipeline ahead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209" y="414218"/>
            <a:ext cx="6776680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Turning the Body into a Drug Factory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7209" y="1186101"/>
            <a:ext cx="1357598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mRNA therapeutics represent a paradigm shift — instead of manufacturing drugs externally, we teach the body's own cells to produce the medicine they need.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209" y="1765935"/>
            <a:ext cx="753189" cy="9282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1012" y="1916549"/>
            <a:ext cx="1883093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Design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431012" y="2302550"/>
            <a:ext cx="5700474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Scientists code a precise mRNA sequence targeting a specific protein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9" y="2694146"/>
            <a:ext cx="753189" cy="9282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31012" y="2844760"/>
            <a:ext cx="1883093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Deliver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431012" y="3230761"/>
            <a:ext cx="5700474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Packaged in lipid nanoparticles (LNPs) and safely injected into patients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09" y="3622358"/>
            <a:ext cx="753189" cy="9282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31012" y="3772972"/>
            <a:ext cx="1883093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Produce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431012" y="4158972"/>
            <a:ext cx="5700474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Body's cells generate the protein, triggering precise immune responses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533" y="1765935"/>
            <a:ext cx="6604278" cy="660427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06533" y="8539639"/>
            <a:ext cx="6604278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Platform Advantage: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 same foundational process can target multiple diseases by simply changing the genetic code — it's biology as software.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288" y="597932"/>
            <a:ext cx="6930866" cy="525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Software-Like Development Cycle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88288" y="1459230"/>
            <a:ext cx="13453824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Moderna's workflow mirrors the iterative, data-driven processes of software engineering — every experiment generates insights that improve the next version.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8288" y="1917263"/>
            <a:ext cx="672346" cy="1008459"/>
          </a:xfrm>
          <a:prstGeom prst="roundRect">
            <a:avLst>
              <a:gd name="adj" fmla="val 360007"/>
            </a:avLst>
          </a:prstGeom>
          <a:solidFill>
            <a:srgbClr val="433550"/>
          </a:solidFill>
          <a:ln/>
        </p:spPr>
      </p:sp>
      <p:sp>
        <p:nvSpPr>
          <p:cNvPr id="5" name="Text 3"/>
          <p:cNvSpPr/>
          <p:nvPr/>
        </p:nvSpPr>
        <p:spPr>
          <a:xfrm>
            <a:off x="798433" y="2263854"/>
            <a:ext cx="25205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28631" y="2085261"/>
            <a:ext cx="220539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Target Identification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428631" y="2448758"/>
            <a:ext cx="1261348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Mining genomic databases to identify disease-specific targets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88288" y="3093720"/>
            <a:ext cx="672346" cy="1008459"/>
          </a:xfrm>
          <a:prstGeom prst="roundRect">
            <a:avLst>
              <a:gd name="adj" fmla="val 360007"/>
            </a:avLst>
          </a:prstGeom>
          <a:solidFill>
            <a:srgbClr val="433550"/>
          </a:solidFill>
          <a:ln/>
        </p:spPr>
      </p:sp>
      <p:sp>
        <p:nvSpPr>
          <p:cNvPr id="9" name="Text 7"/>
          <p:cNvSpPr/>
          <p:nvPr/>
        </p:nvSpPr>
        <p:spPr>
          <a:xfrm>
            <a:off x="798433" y="3440311"/>
            <a:ext cx="25205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28631" y="3261717"/>
            <a:ext cx="26254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AI-Driven Sequence Design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428631" y="3625215"/>
            <a:ext cx="1261348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optimises mRNA for maximum expression and stability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8288" y="4270177"/>
            <a:ext cx="672346" cy="1008459"/>
          </a:xfrm>
          <a:prstGeom prst="roundRect">
            <a:avLst>
              <a:gd name="adj" fmla="val 360007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798433" y="4616768"/>
            <a:ext cx="25205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28631" y="4438174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Smart Formulation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428631" y="4801672"/>
            <a:ext cx="1261348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designs effective lipid nanoparticle carriers for delivery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88288" y="5446633"/>
            <a:ext cx="672346" cy="1008459"/>
          </a:xfrm>
          <a:prstGeom prst="roundRect">
            <a:avLst>
              <a:gd name="adj" fmla="val 360007"/>
            </a:avLst>
          </a:prstGeom>
          <a:solidFill>
            <a:srgbClr val="433550"/>
          </a:solidFill>
          <a:ln/>
        </p:spPr>
      </p:sp>
      <p:sp>
        <p:nvSpPr>
          <p:cNvPr id="17" name="Text 15"/>
          <p:cNvSpPr/>
          <p:nvPr/>
        </p:nvSpPr>
        <p:spPr>
          <a:xfrm>
            <a:off x="798433" y="5793224"/>
            <a:ext cx="25205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28631" y="5614630"/>
            <a:ext cx="210109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Clinical Testing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428631" y="5978128"/>
            <a:ext cx="1261348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Rigorous pre-clinical and human trials validate safety and efficacy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88288" y="6623090"/>
            <a:ext cx="672346" cy="1008459"/>
          </a:xfrm>
          <a:prstGeom prst="roundRect">
            <a:avLst>
              <a:gd name="adj" fmla="val 360007"/>
            </a:avLst>
          </a:prstGeom>
          <a:solidFill>
            <a:srgbClr val="433550"/>
          </a:solidFill>
          <a:ln/>
        </p:spPr>
      </p:sp>
      <p:sp>
        <p:nvSpPr>
          <p:cNvPr id="21" name="Text 19"/>
          <p:cNvSpPr/>
          <p:nvPr/>
        </p:nvSpPr>
        <p:spPr>
          <a:xfrm>
            <a:off x="798433" y="6969681"/>
            <a:ext cx="252055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428631" y="6791087"/>
            <a:ext cx="220539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Digital Manufacturing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428631" y="7154585"/>
            <a:ext cx="1261348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Automated, data-optimised production pipelines ensure quality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5776" y="390406"/>
            <a:ext cx="5665470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Science is in Moderna's DNA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5776" y="1045369"/>
            <a:ext cx="8152448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Artificial intelligence and machine learning aren't just tools at Moderna — they're embedded into every layer of the innovation stack, from molecular design to clinical deployment.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495776" y="1658064"/>
            <a:ext cx="8152448" cy="1609130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sp>
        <p:nvSpPr>
          <p:cNvPr id="6" name="Shape 3"/>
          <p:cNvSpPr/>
          <p:nvPr/>
        </p:nvSpPr>
        <p:spPr>
          <a:xfrm>
            <a:off x="637342" y="1799630"/>
            <a:ext cx="424934" cy="424934"/>
          </a:xfrm>
          <a:prstGeom prst="roundRect">
            <a:avLst>
              <a:gd name="adj" fmla="val 21516484"/>
            </a:avLst>
          </a:prstGeom>
          <a:solidFill>
            <a:srgbClr val="F94CA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2" y="1892618"/>
            <a:ext cx="191214" cy="238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7342" y="2366129"/>
            <a:ext cx="1770698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mRNA Optimisation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37342" y="2672239"/>
            <a:ext cx="7869317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Natural language processing-inspired models enhance sequence stability, translation efficiency, and protein expression levels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495776" y="3408759"/>
            <a:ext cx="8152448" cy="1382435"/>
          </a:xfrm>
          <a:prstGeom prst="roundRect">
            <a:avLst>
              <a:gd name="adj" fmla="val 1537"/>
            </a:avLst>
          </a:prstGeom>
          <a:solidFill>
            <a:srgbClr val="433550"/>
          </a:solidFill>
          <a:ln/>
        </p:spPr>
      </p:sp>
      <p:sp>
        <p:nvSpPr>
          <p:cNvPr id="11" name="Shape 7"/>
          <p:cNvSpPr/>
          <p:nvPr/>
        </p:nvSpPr>
        <p:spPr>
          <a:xfrm>
            <a:off x="637342" y="3550325"/>
            <a:ext cx="424934" cy="424934"/>
          </a:xfrm>
          <a:prstGeom prst="roundRect">
            <a:avLst>
              <a:gd name="adj" fmla="val 21516484"/>
            </a:avLst>
          </a:prstGeom>
          <a:solidFill>
            <a:srgbClr val="F94CA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2" y="3643313"/>
            <a:ext cx="191214" cy="2389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7342" y="4116824"/>
            <a:ext cx="1946196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Generative AI for LNPs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37342" y="4422934"/>
            <a:ext cx="7869317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Deep learning designs novel lipid carrier formulations entirely in silico, dramatically accelerating discovery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495776" y="4932759"/>
            <a:ext cx="8152448" cy="1382435"/>
          </a:xfrm>
          <a:prstGeom prst="roundRect">
            <a:avLst>
              <a:gd name="adj" fmla="val 1537"/>
            </a:avLst>
          </a:prstGeom>
          <a:solidFill>
            <a:srgbClr val="433550"/>
          </a:solidFill>
          <a:ln/>
        </p:spPr>
      </p:sp>
      <p:sp>
        <p:nvSpPr>
          <p:cNvPr id="16" name="Shape 11"/>
          <p:cNvSpPr/>
          <p:nvPr/>
        </p:nvSpPr>
        <p:spPr>
          <a:xfrm>
            <a:off x="637342" y="5074325"/>
            <a:ext cx="424934" cy="424934"/>
          </a:xfrm>
          <a:prstGeom prst="roundRect">
            <a:avLst>
              <a:gd name="adj" fmla="val 21516484"/>
            </a:avLst>
          </a:prstGeom>
          <a:solidFill>
            <a:srgbClr val="F94CA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42" y="5167313"/>
            <a:ext cx="191214" cy="23895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7342" y="5640824"/>
            <a:ext cx="1770698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Digital Bioreactors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37342" y="5946934"/>
            <a:ext cx="7869317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Reinforcement learning algorithms continuously optimise manufacturing yield, purity, and consistency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495776" y="6456759"/>
            <a:ext cx="8152448" cy="1382435"/>
          </a:xfrm>
          <a:prstGeom prst="roundRect">
            <a:avLst>
              <a:gd name="adj" fmla="val 1537"/>
            </a:avLst>
          </a:prstGeom>
          <a:solidFill>
            <a:srgbClr val="433550"/>
          </a:solidFill>
          <a:ln/>
        </p:spPr>
      </p:sp>
      <p:sp>
        <p:nvSpPr>
          <p:cNvPr id="21" name="Shape 15"/>
          <p:cNvSpPr/>
          <p:nvPr/>
        </p:nvSpPr>
        <p:spPr>
          <a:xfrm>
            <a:off x="637342" y="6598325"/>
            <a:ext cx="424934" cy="424934"/>
          </a:xfrm>
          <a:prstGeom prst="roundRect">
            <a:avLst>
              <a:gd name="adj" fmla="val 21516484"/>
            </a:avLst>
          </a:prstGeom>
          <a:solidFill>
            <a:srgbClr val="F94CAF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42" y="6691313"/>
            <a:ext cx="191214" cy="23895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37342" y="7164824"/>
            <a:ext cx="1857732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Clinical Intelligence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37342" y="7470934"/>
            <a:ext cx="7869317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Patient data modelling improves trial design, endpoint selection, and predicts treatment success rates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817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From Sequence to Clinic in 63 Days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Moderna's digital-first platform enabled unprecedented speed in responding to the COVID-19 pandemic — a timeline that redefined what's possible in vaccine development.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7307580" y="1201936"/>
            <a:ext cx="15240" cy="2799636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5" name="Shape 3"/>
          <p:cNvSpPr/>
          <p:nvPr/>
        </p:nvSpPr>
        <p:spPr>
          <a:xfrm>
            <a:off x="6862703" y="1321832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6" name="Shape 4"/>
          <p:cNvSpPr/>
          <p:nvPr/>
        </p:nvSpPr>
        <p:spPr>
          <a:xfrm>
            <a:off x="7187625" y="120193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7" name="Text 5"/>
          <p:cNvSpPr/>
          <p:nvPr/>
        </p:nvSpPr>
        <p:spPr>
          <a:xfrm>
            <a:off x="7230130" y="122312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330666" y="12408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10 January 2020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396835" y="1486019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SARS-CoV-2 genome sequence publicly released by Chinese researchers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7427535" y="2002274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1" name="Shape 9"/>
          <p:cNvSpPr/>
          <p:nvPr/>
        </p:nvSpPr>
        <p:spPr>
          <a:xfrm>
            <a:off x="7187625" y="1882378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2" name="Text 10"/>
          <p:cNvSpPr/>
          <p:nvPr/>
        </p:nvSpPr>
        <p:spPr>
          <a:xfrm>
            <a:off x="7230130" y="1903571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882176" y="19213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13 January 2020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882176" y="2166461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Moderna finalises mRNA-1273 vaccine design — just 3 days later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6862703" y="2588776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16" name="Shape 14"/>
          <p:cNvSpPr/>
          <p:nvPr/>
        </p:nvSpPr>
        <p:spPr>
          <a:xfrm>
            <a:off x="7187625" y="2468880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5"/>
          <p:cNvSpPr/>
          <p:nvPr/>
        </p:nvSpPr>
        <p:spPr>
          <a:xfrm>
            <a:off x="7230130" y="249007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330666" y="250781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7 February 2020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396835" y="2752963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First clinical batch manufactured and quality-tested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7427535" y="3175278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21" name="Shape 19"/>
          <p:cNvSpPr/>
          <p:nvPr/>
        </p:nvSpPr>
        <p:spPr>
          <a:xfrm>
            <a:off x="7187625" y="3055382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22" name="Text 20"/>
          <p:cNvSpPr/>
          <p:nvPr/>
        </p:nvSpPr>
        <p:spPr>
          <a:xfrm>
            <a:off x="7230130" y="307657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882176" y="30943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16 March 2020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7882176" y="3339465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First human trial dose administered, beginning Phase 1 trials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396835" y="4231124"/>
            <a:ext cx="8191262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63-day timeline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represents a historic achievement — made possible because Moderna didn't need to grow or handle the actual virus. They simply needed its genetic code, demonstrating the revolutionary power of digital biology.</a:t>
            </a:r>
            <a:endParaRPr lang="en-US" sz="850" dirty="0"/>
          </a:p>
        </p:txBody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2418" y="4256603"/>
            <a:ext cx="5368647" cy="53686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0522" y="696397"/>
            <a:ext cx="6789420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Truly Personalised Therapeutic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80522" y="1481495"/>
            <a:ext cx="7955756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Cancer vaccines represent the next frontier — where AI enables treatments tailored to each individual patient's unique tumour biology.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250305" y="2470190"/>
            <a:ext cx="169664" cy="763905"/>
          </a:xfrm>
          <a:prstGeom prst="roundRect">
            <a:avLst>
              <a:gd name="adj" fmla="val 15009"/>
            </a:avLst>
          </a:prstGeom>
          <a:solidFill>
            <a:srgbClr val="433550"/>
          </a:solidFill>
          <a:ln/>
        </p:spPr>
      </p:sp>
      <p:sp>
        <p:nvSpPr>
          <p:cNvPr id="6" name="Shape 3"/>
          <p:cNvSpPr/>
          <p:nvPr/>
        </p:nvSpPr>
        <p:spPr>
          <a:xfrm>
            <a:off x="6080522" y="2358866"/>
            <a:ext cx="509230" cy="509230"/>
          </a:xfrm>
          <a:prstGeom prst="roundRect">
            <a:avLst>
              <a:gd name="adj" fmla="val 89783"/>
            </a:avLst>
          </a:prstGeom>
          <a:solidFill>
            <a:srgbClr val="43355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00" y="2454354"/>
            <a:ext cx="254556" cy="3182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9416" y="2385298"/>
            <a:ext cx="265068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Sequence Patient's Tumour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759416" y="2752249"/>
            <a:ext cx="727686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genomic analysis of both tumour tissue and healthy cells identifies mutations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6504861" y="3658433"/>
            <a:ext cx="169664" cy="763905"/>
          </a:xfrm>
          <a:prstGeom prst="roundRect">
            <a:avLst>
              <a:gd name="adj" fmla="val 15009"/>
            </a:avLst>
          </a:prstGeom>
          <a:solidFill>
            <a:srgbClr val="433550"/>
          </a:solidFill>
          <a:ln/>
        </p:spPr>
      </p:sp>
      <p:sp>
        <p:nvSpPr>
          <p:cNvPr id="11" name="Shape 7"/>
          <p:cNvSpPr/>
          <p:nvPr/>
        </p:nvSpPr>
        <p:spPr>
          <a:xfrm>
            <a:off x="6335078" y="3547110"/>
            <a:ext cx="509230" cy="509230"/>
          </a:xfrm>
          <a:prstGeom prst="roundRect">
            <a:avLst>
              <a:gd name="adj" fmla="val 89783"/>
            </a:avLst>
          </a:prstGeom>
          <a:solidFill>
            <a:srgbClr val="43355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55" y="3642598"/>
            <a:ext cx="254556" cy="3182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013972" y="3573542"/>
            <a:ext cx="2650688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Identifies Neoantigens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013972" y="3940492"/>
            <a:ext cx="702230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algorithms pinpoint unique tumour mutations that can serve as targets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6759535" y="4846677"/>
            <a:ext cx="169664" cy="763905"/>
          </a:xfrm>
          <a:prstGeom prst="roundRect">
            <a:avLst>
              <a:gd name="adj" fmla="val 15009"/>
            </a:avLst>
          </a:prstGeom>
          <a:solidFill>
            <a:srgbClr val="433550"/>
          </a:solidFill>
          <a:ln/>
        </p:spPr>
      </p:sp>
      <p:sp>
        <p:nvSpPr>
          <p:cNvPr id="16" name="Shape 11"/>
          <p:cNvSpPr/>
          <p:nvPr/>
        </p:nvSpPr>
        <p:spPr>
          <a:xfrm>
            <a:off x="6589752" y="4735354"/>
            <a:ext cx="509230" cy="509230"/>
          </a:xfrm>
          <a:prstGeom prst="roundRect">
            <a:avLst>
              <a:gd name="adj" fmla="val 89783"/>
            </a:avLst>
          </a:prstGeom>
          <a:solidFill>
            <a:srgbClr val="433550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030" y="4830842"/>
            <a:ext cx="254556" cy="31825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268647" y="4761786"/>
            <a:ext cx="212205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Bespoke mRNA Design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268647" y="5128736"/>
            <a:ext cx="676763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Vaccine engineered specifically to encode these patient-specific tumour antigens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7014210" y="6034921"/>
            <a:ext cx="169664" cy="763905"/>
          </a:xfrm>
          <a:prstGeom prst="roundRect">
            <a:avLst>
              <a:gd name="adj" fmla="val 15009"/>
            </a:avLst>
          </a:prstGeom>
          <a:solidFill>
            <a:srgbClr val="433550"/>
          </a:solidFill>
          <a:ln/>
        </p:spPr>
      </p:sp>
      <p:sp>
        <p:nvSpPr>
          <p:cNvPr id="21" name="Shape 15"/>
          <p:cNvSpPr/>
          <p:nvPr/>
        </p:nvSpPr>
        <p:spPr>
          <a:xfrm>
            <a:off x="6844427" y="5923598"/>
            <a:ext cx="509230" cy="509230"/>
          </a:xfrm>
          <a:prstGeom prst="roundRect">
            <a:avLst>
              <a:gd name="adj" fmla="val 89783"/>
            </a:avLst>
          </a:prstGeom>
          <a:solidFill>
            <a:srgbClr val="433550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705" y="6019086"/>
            <a:ext cx="254556" cy="31825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23321" y="5950029"/>
            <a:ext cx="233267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Immune System Training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7523321" y="6316980"/>
            <a:ext cx="651295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Patient's immune cells learn to recognise and destroy cancer cells with precision</a:t>
            </a:r>
            <a:endParaRPr lang="en-US" sz="1300" dirty="0"/>
          </a:p>
        </p:txBody>
      </p:sp>
      <p:sp>
        <p:nvSpPr>
          <p:cNvPr id="25" name="Text 18"/>
          <p:cNvSpPr/>
          <p:nvPr/>
        </p:nvSpPr>
        <p:spPr>
          <a:xfrm>
            <a:off x="6080522" y="6989921"/>
            <a:ext cx="7955756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approach brings precision medicine to an unprecedented level — moving from one-size-fits-all treatments to genuinely individualised therapeutic interventions.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7219"/>
            <a:ext cx="873252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Navigating the Biotech Landscape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4143" y="1726168"/>
            <a:ext cx="131021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Despite groundbreaking success, Moderna faced substantial biological, logistical, and societal challenges that required innovation beyond the laboratory.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4143" y="2670453"/>
            <a:ext cx="4221837" cy="2366843"/>
          </a:xfrm>
          <a:prstGeom prst="roundRect">
            <a:avLst>
              <a:gd name="adj" fmla="val 6181"/>
            </a:avLst>
          </a:prstGeom>
          <a:solidFill>
            <a:srgbClr val="241631"/>
          </a:solidFill>
          <a:ln w="30480">
            <a:solidFill>
              <a:srgbClr val="F94CA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3663" y="2670453"/>
            <a:ext cx="121920" cy="2366843"/>
          </a:xfrm>
          <a:prstGeom prst="roundRect">
            <a:avLst>
              <a:gd name="adj" fmla="val 26862"/>
            </a:avLst>
          </a:prstGeom>
          <a:solidFill>
            <a:srgbClr val="F94CAF"/>
          </a:solidFill>
          <a:ln/>
        </p:spPr>
      </p:sp>
      <p:sp>
        <p:nvSpPr>
          <p:cNvPr id="6" name="Text 4"/>
          <p:cNvSpPr/>
          <p:nvPr/>
        </p:nvSpPr>
        <p:spPr>
          <a:xfrm>
            <a:off x="1104305" y="2919174"/>
            <a:ext cx="334017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❄️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Cold Chain Complexity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04305" y="3391257"/>
            <a:ext cx="3632954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Initial formulations required ultra-cold storage at -70°C, creating significant distribution challenges in resource-limited settings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4222" y="2670453"/>
            <a:ext cx="4221837" cy="2366843"/>
          </a:xfrm>
          <a:prstGeom prst="roundRect">
            <a:avLst>
              <a:gd name="adj" fmla="val 6181"/>
            </a:avLst>
          </a:prstGeom>
          <a:solidFill>
            <a:srgbClr val="241631"/>
          </a:solidFill>
          <a:ln w="30480">
            <a:solidFill>
              <a:srgbClr val="F94CA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73742" y="2670453"/>
            <a:ext cx="121920" cy="2366843"/>
          </a:xfrm>
          <a:prstGeom prst="roundRect">
            <a:avLst>
              <a:gd name="adj" fmla="val 26862"/>
            </a:avLst>
          </a:prstGeom>
          <a:solidFill>
            <a:srgbClr val="F94CAF"/>
          </a:solidFill>
          <a:ln/>
        </p:spPr>
      </p:sp>
      <p:sp>
        <p:nvSpPr>
          <p:cNvPr id="10" name="Text 8"/>
          <p:cNvSpPr/>
          <p:nvPr/>
        </p:nvSpPr>
        <p:spPr>
          <a:xfrm>
            <a:off x="5544383" y="2919174"/>
            <a:ext cx="306740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🚫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Platform Scepticism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544383" y="3391257"/>
            <a:ext cx="363295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Early industry doubt about mRNA viability — no approved mRNA therapeutic existed before COVID-19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4301" y="2670453"/>
            <a:ext cx="4221837" cy="2366843"/>
          </a:xfrm>
          <a:prstGeom prst="roundRect">
            <a:avLst>
              <a:gd name="adj" fmla="val 6181"/>
            </a:avLst>
          </a:prstGeom>
          <a:solidFill>
            <a:srgbClr val="241631"/>
          </a:solidFill>
          <a:ln w="30480">
            <a:solidFill>
              <a:srgbClr val="F94CA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13821" y="2670453"/>
            <a:ext cx="121920" cy="2366843"/>
          </a:xfrm>
          <a:prstGeom prst="roundRect">
            <a:avLst>
              <a:gd name="adj" fmla="val 26862"/>
            </a:avLst>
          </a:prstGeom>
          <a:solidFill>
            <a:srgbClr val="F94CAF"/>
          </a:solidFill>
          <a:ln/>
        </p:spPr>
      </p:sp>
      <p:sp>
        <p:nvSpPr>
          <p:cNvPr id="14" name="Text 12"/>
          <p:cNvSpPr/>
          <p:nvPr/>
        </p:nvSpPr>
        <p:spPr>
          <a:xfrm>
            <a:off x="9984462" y="2919174"/>
            <a:ext cx="334017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💉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Public Misinformation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984462" y="3391257"/>
            <a:ext cx="3632954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Vaccine hesitancy fuelled by widespread misinformation campaigns required extensive public education efforts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4143" y="5255538"/>
            <a:ext cx="4221837" cy="2366843"/>
          </a:xfrm>
          <a:prstGeom prst="roundRect">
            <a:avLst>
              <a:gd name="adj" fmla="val 6181"/>
            </a:avLst>
          </a:prstGeom>
          <a:solidFill>
            <a:srgbClr val="241631"/>
          </a:solidFill>
          <a:ln w="30480">
            <a:solidFill>
              <a:srgbClr val="F94CA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3663" y="5255538"/>
            <a:ext cx="121920" cy="2366843"/>
          </a:xfrm>
          <a:prstGeom prst="roundRect">
            <a:avLst>
              <a:gd name="adj" fmla="val 26862"/>
            </a:avLst>
          </a:prstGeom>
          <a:solidFill>
            <a:srgbClr val="F94CAF"/>
          </a:solidFill>
          <a:ln/>
        </p:spPr>
      </p:sp>
      <p:sp>
        <p:nvSpPr>
          <p:cNvPr id="18" name="Text 16"/>
          <p:cNvSpPr/>
          <p:nvPr/>
        </p:nvSpPr>
        <p:spPr>
          <a:xfrm>
            <a:off x="1104305" y="5504259"/>
            <a:ext cx="306740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📉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Clinical Trial Risk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104305" y="5976342"/>
            <a:ext cx="3632954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development costs and significant risk of failure remain inherent in pharmaceutical development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5204222" y="5255538"/>
            <a:ext cx="4221837" cy="2366843"/>
          </a:xfrm>
          <a:prstGeom prst="roundRect">
            <a:avLst>
              <a:gd name="adj" fmla="val 6181"/>
            </a:avLst>
          </a:prstGeom>
          <a:solidFill>
            <a:srgbClr val="241631"/>
          </a:solidFill>
          <a:ln w="30480">
            <a:solidFill>
              <a:srgbClr val="F94CAF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73742" y="5255538"/>
            <a:ext cx="121920" cy="2366843"/>
          </a:xfrm>
          <a:prstGeom prst="roundRect">
            <a:avLst>
              <a:gd name="adj" fmla="val 26862"/>
            </a:avLst>
          </a:prstGeom>
          <a:solidFill>
            <a:srgbClr val="F94CAF"/>
          </a:solidFill>
          <a:ln/>
        </p:spPr>
      </p:sp>
      <p:sp>
        <p:nvSpPr>
          <p:cNvPr id="22" name="Text 20"/>
          <p:cNvSpPr/>
          <p:nvPr/>
        </p:nvSpPr>
        <p:spPr>
          <a:xfrm>
            <a:off x="5544383" y="5504259"/>
            <a:ext cx="306740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🏭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Manufacturing Scale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5544383" y="5976342"/>
            <a:ext cx="363295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Rapidly scaling production to meet global demand whilst maintaining quality standards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384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Redefining the Pharmaceutical Industry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Moderna demonstrated that biotech can move at the speed of software — fundamentally reshaping industry expectations and investment patterns.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86126"/>
            <a:ext cx="536864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$18B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2372320" y="19020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Peak Revenue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2192536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Annual revenue from COVID-19 vaccine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657475"/>
            <a:ext cx="536864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10+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2372320" y="31733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Active Programmes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396835" y="3463885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Diverse pipeline targets</a:t>
            </a:r>
            <a:endParaRPr lang="en-US" sz="8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804" y="1329452"/>
            <a:ext cx="7258407" cy="7258407"/>
          </a:xfrm>
          <a:prstGeom prst="rect">
            <a:avLst/>
          </a:prstGeom>
        </p:spPr>
      </p:pic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8842891"/>
            <a:ext cx="283488" cy="28348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96835" y="9268063"/>
            <a:ext cx="17711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New Pandemic Preparedness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396835" y="9513213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Established a digital-first rapid response template for future outbreaks</a:t>
            </a:r>
            <a:endParaRPr lang="en-US" sz="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227" y="8842891"/>
            <a:ext cx="283488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056227" y="92680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R&amp;D Transformation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5056227" y="9513213"/>
            <a:ext cx="4517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Sparked industry-wide investment boom in mRNA technology platforms</a:t>
            </a:r>
            <a:endParaRPr lang="en-US" sz="8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8842891"/>
            <a:ext cx="283488" cy="2834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15738" y="92680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Expanding Pipeline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9715738" y="9513213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Flu-COVID combinations, RSV, CMV, HIV therapeutics, oncology, and rare diseases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2025-10-11T09:16:52Z</dcterms:created>
  <dcterms:modified xsi:type="dcterms:W3CDTF">2025-10-11T09:16:52Z</dcterms:modified>
</cp:coreProperties>
</file>